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7315200" cy="9601200"/>
  <p:embeddedFontLst>
    <p:embeddedFont>
      <p:font typeface="Ubuntu"/>
      <p:regular r:id="rId50"/>
      <p:bold r:id="rId51"/>
      <p:italic r:id="rId52"/>
      <p:boldItalic r:id="rId53"/>
    </p:embeddedFont>
    <p:embeddedFont>
      <p:font typeface="Inconsolata"/>
      <p:regular r:id="rId54"/>
      <p:bold r:id="rId55"/>
    </p:embeddedFont>
    <p:embeddedFont>
      <p:font typeface="Source Code Pro"/>
      <p:regular r:id="rId56"/>
      <p:bold r:id="rId57"/>
      <p:italic r:id="rId58"/>
      <p:boldItalic r:id="rId59"/>
    </p:embeddedFon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guprTNMhMOH5C+zQZcjOFsGw+M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Ubuntu-bold.fntdata"/><Relationship Id="rId50" Type="http://schemas.openxmlformats.org/officeDocument/2006/relationships/font" Target="fonts/Ubuntu-regular.fntdata"/><Relationship Id="rId53" Type="http://schemas.openxmlformats.org/officeDocument/2006/relationships/font" Target="fonts/Ubuntu-boldItalic.fntdata"/><Relationship Id="rId52" Type="http://schemas.openxmlformats.org/officeDocument/2006/relationships/font" Target="fonts/Ubuntu-italic.fntdata"/><Relationship Id="rId11" Type="http://schemas.openxmlformats.org/officeDocument/2006/relationships/slide" Target="slides/slide6.xml"/><Relationship Id="rId55" Type="http://schemas.openxmlformats.org/officeDocument/2006/relationships/font" Target="fonts/Inconsolata-bold.fntdata"/><Relationship Id="rId10" Type="http://schemas.openxmlformats.org/officeDocument/2006/relationships/slide" Target="slides/slide5.xml"/><Relationship Id="rId54" Type="http://schemas.openxmlformats.org/officeDocument/2006/relationships/font" Target="fonts/Inconsolata-regular.fntdata"/><Relationship Id="rId13" Type="http://schemas.openxmlformats.org/officeDocument/2006/relationships/slide" Target="slides/slide8.xml"/><Relationship Id="rId57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56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59" Type="http://schemas.openxmlformats.org/officeDocument/2006/relationships/font" Target="fonts/SourceCodePro-boldItalic.fntdata"/><Relationship Id="rId14" Type="http://schemas.openxmlformats.org/officeDocument/2006/relationships/slide" Target="slides/slide9.xml"/><Relationship Id="rId58" Type="http://schemas.openxmlformats.org/officeDocument/2006/relationships/font" Target="fonts/SourceCode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e9a26084e_0_6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8e9a26084e_0_6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9a26084e_0_7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8e9a26084e_0_7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e9a26084e_0_8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e9a26084e_0_8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e9a26084e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8e9a26084e_0_9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e9a26084e_0_10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8e9a26084e_0_10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e9a26084e_0_10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8e9a26084e_0_10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9a26084e_0_11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8e9a26084e_0_11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e9a26084e_0_13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e9a26084e_0_13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e9a26084e_0_13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e9a26084e_0_6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8e9a26084e_0_6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e9a26084e_0_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8e9a26084e_0_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8e9a26084e_0_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8e9a26084e_0_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g8e9a26084e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e9a26084e_0_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57" name="Google Shape;57;g8e9a26084e_0_46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8" name="Google Shape;58;g8e9a26084e_0_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g8e9a26084e_0_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e9a26084e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e9a26084e_0_53"/>
          <p:cNvSpPr txBox="1"/>
          <p:nvPr>
            <p:ph type="title"/>
          </p:nvPr>
        </p:nvSpPr>
        <p:spPr>
          <a:xfrm>
            <a:off x="457200" y="205978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  <a:defRPr sz="3600">
                <a:solidFill>
                  <a:srgbClr val="7F7F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g8e9a26084e_0_53"/>
          <p:cNvSpPr txBox="1"/>
          <p:nvPr>
            <p:ph idx="1" type="body"/>
          </p:nvPr>
        </p:nvSpPr>
        <p:spPr>
          <a:xfrm>
            <a:off x="457200" y="914400"/>
            <a:ext cx="8229600" cy="3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g8e9a26084e_0_5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8e9a26084e_0_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8e9a26084e_0_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8e9a26084e_0_10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8e9a26084e_0_1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8e9a26084e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g8e9a26084e_0_1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5" name="Google Shape;25;g8e9a26084e_0_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g8e9a26084e_0_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g8e9a26084e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g8e9a26084e_0_1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0" name="Google Shape;30;g8e9a26084e_0_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g8e9a26084e_0_1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g8e9a26084e_0_1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8e9a26084e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e9a26084e_0_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g8e9a26084e_0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g8e9a26084e_0_28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9" name="Google Shape;39;g8e9a26084e_0_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8e9a26084e_0_2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8e9a26084e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8e9a26084e_0_3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8e9a26084e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accent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e9a26084e_0_36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g8e9a26084e_0_36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8" name="Google Shape;48;g8e9a26084e_0_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e9a26084e_0_3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g8e9a26084e_0_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8e9a26084e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e9a26084e_0_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g8e9a26084e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e9a26084e_0_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8e9a26084e_0_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Char char="●"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○"/>
              <a:def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" name="Google Shape;12;g8e9a26084e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hyperlink" Target="https://www.owasp.org/images/7/72/OWASP_Top_10-2017_(en).pdf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SQL_injection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7.png"/><Relationship Id="rId1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SQL_injection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5.jpg"/><Relationship Id="rId5" Type="http://schemas.openxmlformats.org/officeDocument/2006/relationships/image" Target="../media/image27.gif"/><Relationship Id="rId6" Type="http://schemas.openxmlformats.org/officeDocument/2006/relationships/image" Target="../media/image24.png"/><Relationship Id="rId7" Type="http://schemas.openxmlformats.org/officeDocument/2006/relationships/image" Target="../media/image15.jpg"/><Relationship Id="rId8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5600"/>
              <a:t>JDBC – Acceso a Bases de Datos a través de Java</a:t>
            </a:r>
            <a:endParaRPr sz="5600"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Programa tu Futuro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Julio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1: crear carpeta dentro del proyecto para dejar la librería</a:t>
            </a:r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471" y="2221205"/>
            <a:ext cx="5306331" cy="278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43" name="Google Shape;143;p1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2: copiar el archivo .jar a la carpeta nueva</a:t>
            </a:r>
            <a:endParaRPr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271" y="2293655"/>
            <a:ext cx="4383472" cy="278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50" name="Google Shape;150;p1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3: ir a propiedades del proyecto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0262" y="2283305"/>
            <a:ext cx="4163474" cy="278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4: ir a Java Build Path &gt; Libraries &gt; Add Jars</a:t>
            </a: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250" y="2134775"/>
            <a:ext cx="4653488" cy="300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64" name="Google Shape;164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5: seleccionar el jar deseado</a:t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5075" y="2162976"/>
            <a:ext cx="5245401" cy="29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6: verificar que aparezca el controlador en la lista</a:t>
            </a:r>
            <a:endParaRPr/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101" y="2092925"/>
            <a:ext cx="4697794" cy="30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e9a26084e_0_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178" name="Google Shape;178;g8e9a26084e_0_69"/>
          <p:cNvSpPr txBox="1"/>
          <p:nvPr>
            <p:ph idx="1" type="body"/>
          </p:nvPr>
        </p:nvSpPr>
        <p:spPr>
          <a:xfrm>
            <a:off x="243300" y="1696950"/>
            <a:ext cx="8962200" cy="58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B7C6"/>
              </a:buClr>
              <a:buSzPts val="1800"/>
              <a:buFont typeface="Consolas"/>
              <a:buNone/>
            </a:pP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DriverManager.</a:t>
            </a:r>
            <a:r>
              <a:rPr i="1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getConnection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es-CL" sz="17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“connection string"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es-CL" sz="17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3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g8e9a26084e_0_69"/>
          <p:cNvSpPr/>
          <p:nvPr/>
        </p:nvSpPr>
        <p:spPr>
          <a:xfrm>
            <a:off x="3048000" y="3257550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El string de conexión contiene los datos necesarios para identificar correctamente la base de datos y el servidor a utilizar</a:t>
            </a:r>
            <a:endParaRPr/>
          </a:p>
        </p:txBody>
      </p:sp>
      <p:cxnSp>
        <p:nvCxnSpPr>
          <p:cNvPr id="180" name="Google Shape;180;g8e9a26084e_0_69"/>
          <p:cNvCxnSpPr>
            <a:stCxn id="179" idx="0"/>
          </p:cNvCxnSpPr>
          <p:nvPr/>
        </p:nvCxnSpPr>
        <p:spPr>
          <a:xfrm flipH="1" rot="10800000">
            <a:off x="4724400" y="2162850"/>
            <a:ext cx="2426700" cy="1094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jdbc:DRIVER://HOST:PORT/DBNAME@USER:PASSWORD</a:t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latin typeface="Calibri"/>
                <a:ea typeface="Calibri"/>
                <a:cs typeface="Calibri"/>
                <a:sym typeface="Calibri"/>
              </a:rPr>
              <a:t>Driver entrega una indicación sobre cuál SABD se va a utilizar, por ejemplo: sqlserver, mysql, psql, etc.</a:t>
            </a:r>
            <a:endParaRPr/>
          </a:p>
        </p:txBody>
      </p:sp>
      <p:cxnSp>
        <p:nvCxnSpPr>
          <p:cNvPr id="188" name="Google Shape;188;p17"/>
          <p:cNvCxnSpPr>
            <a:stCxn id="187" idx="0"/>
          </p:cNvCxnSpPr>
          <p:nvPr/>
        </p:nvCxnSpPr>
        <p:spPr>
          <a:xfrm rot="10800000">
            <a:off x="2566500" y="2980472"/>
            <a:ext cx="2157900" cy="64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e9a26084e_0_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194" name="Google Shape;194;g8e9a26084e_0_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jdbc:DRIVER://HOST:PORT/DBNAME@USER:PASSWORD</a:t>
            </a:r>
            <a:endParaRPr/>
          </a:p>
        </p:txBody>
      </p:sp>
      <p:sp>
        <p:nvSpPr>
          <p:cNvPr id="195" name="Google Shape;195;g8e9a26084e_0_76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Host indica la dirección en la Web en la que se encuentra el servidor. Puede ser una Dir. IP, un host Web o un host local</a:t>
            </a:r>
            <a:endParaRPr/>
          </a:p>
        </p:txBody>
      </p:sp>
      <p:cxnSp>
        <p:nvCxnSpPr>
          <p:cNvPr id="196" name="Google Shape;196;g8e9a26084e_0_76"/>
          <p:cNvCxnSpPr>
            <a:stCxn id="195" idx="0"/>
          </p:cNvCxnSpPr>
          <p:nvPr/>
        </p:nvCxnSpPr>
        <p:spPr>
          <a:xfrm rot="10800000">
            <a:off x="3580800" y="3001172"/>
            <a:ext cx="1143600" cy="621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9a26084e_0_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202" name="Google Shape;202;g8e9a26084e_0_8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jdbc:DRIVER://HOST:PORT/DBNAME@USER:PASSWORD</a:t>
            </a:r>
            <a:endParaRPr/>
          </a:p>
        </p:txBody>
      </p:sp>
      <p:sp>
        <p:nvSpPr>
          <p:cNvPr id="203" name="Google Shape;203;g8e9a26084e_0_84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Indica el puerto en el cual corre el servicio de bases de datos. En SQL Server es 1433.</a:t>
            </a:r>
            <a:endParaRPr/>
          </a:p>
        </p:txBody>
      </p:sp>
      <p:cxnSp>
        <p:nvCxnSpPr>
          <p:cNvPr id="204" name="Google Shape;204;g8e9a26084e_0_84"/>
          <p:cNvCxnSpPr>
            <a:stCxn id="203" idx="0"/>
          </p:cNvCxnSpPr>
          <p:nvPr/>
        </p:nvCxnSpPr>
        <p:spPr>
          <a:xfrm rot="10800000">
            <a:off x="4356900" y="2959772"/>
            <a:ext cx="367500" cy="663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Java Database Connectivity (JDBC)</a:t>
            </a:r>
            <a:endParaRPr/>
          </a:p>
        </p:txBody>
      </p:sp>
      <p:pic>
        <p:nvPicPr>
          <p:cNvPr descr="https://avaldes.com/wp-content/uploads/2011/05/Java_jdbc.png?x43424"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725" y="1334600"/>
            <a:ext cx="4550568" cy="35497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1905000" y="4000499"/>
            <a:ext cx="5334000" cy="1092300"/>
          </a:xfrm>
          <a:prstGeom prst="rect">
            <a:avLst/>
          </a:prstGeom>
          <a:solidFill>
            <a:srgbClr val="E36C09">
              <a:alpha val="20784"/>
            </a:srgbClr>
          </a:solidFill>
          <a:ln cap="flat" cmpd="sng" w="44450">
            <a:solidFill>
              <a:srgbClr val="9748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e9a26084e_0_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210" name="Google Shape;210;g8e9a26084e_0_9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jdbc:DRIVER://HOST:PORT/DBNAME@USER:PASSWORD</a:t>
            </a:r>
            <a:endParaRPr/>
          </a:p>
        </p:txBody>
      </p:sp>
      <p:sp>
        <p:nvSpPr>
          <p:cNvPr id="211" name="Google Shape;211;g8e9a26084e_0_92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Indica el nombre de la base de datos a utilizar</a:t>
            </a:r>
            <a:endParaRPr/>
          </a:p>
        </p:txBody>
      </p:sp>
      <p:cxnSp>
        <p:nvCxnSpPr>
          <p:cNvPr id="212" name="Google Shape;212;g8e9a26084e_0_92"/>
          <p:cNvCxnSpPr>
            <a:stCxn id="211" idx="0"/>
          </p:cNvCxnSpPr>
          <p:nvPr/>
        </p:nvCxnSpPr>
        <p:spPr>
          <a:xfrm flipH="1" rot="10800000">
            <a:off x="4724400" y="2949572"/>
            <a:ext cx="553800" cy="673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e9a26084e_0_10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</a:t>
            </a:r>
            <a:endParaRPr/>
          </a:p>
        </p:txBody>
      </p:sp>
      <p:sp>
        <p:nvSpPr>
          <p:cNvPr id="218" name="Google Shape;218;g8e9a26084e_0_10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jdbc:DRIVER://HOST:PORT/DBNAME@USER:PASSWORD</a:t>
            </a:r>
            <a:endParaRPr/>
          </a:p>
        </p:txBody>
      </p:sp>
      <p:sp>
        <p:nvSpPr>
          <p:cNvPr id="219" name="Google Shape;219;g8e9a26084e_0_100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Identifica al usuario de la base de datos que está realizando la conexión y su contraseña</a:t>
            </a:r>
            <a:endParaRPr/>
          </a:p>
        </p:txBody>
      </p:sp>
      <p:cxnSp>
        <p:nvCxnSpPr>
          <p:cNvPr id="220" name="Google Shape;220;g8e9a26084e_0_100"/>
          <p:cNvCxnSpPr>
            <a:stCxn id="219" idx="0"/>
          </p:cNvCxnSpPr>
          <p:nvPr/>
        </p:nvCxnSpPr>
        <p:spPr>
          <a:xfrm flipH="1" rot="10800000">
            <a:off x="4724400" y="2959772"/>
            <a:ext cx="1992300" cy="663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 – SQL Server</a:t>
            </a:r>
            <a:endParaRPr/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jdbc:sqlserver://localhost:1433; databasename=xx; integratedSecurity=true</a:t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latin typeface="Calibri"/>
                <a:ea typeface="Calibri"/>
                <a:cs typeface="Calibri"/>
                <a:sym typeface="Calibri"/>
              </a:rPr>
              <a:t>Localhost es el servicio local de SQL Server</a:t>
            </a:r>
            <a:endParaRPr/>
          </a:p>
        </p:txBody>
      </p:sp>
      <p:cxnSp>
        <p:nvCxnSpPr>
          <p:cNvPr id="228" name="Google Shape;228;p22"/>
          <p:cNvCxnSpPr>
            <a:stCxn id="227" idx="0"/>
          </p:cNvCxnSpPr>
          <p:nvPr/>
        </p:nvCxnSpPr>
        <p:spPr>
          <a:xfrm rot="10800000">
            <a:off x="4191300" y="2939072"/>
            <a:ext cx="533100" cy="684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9a26084e_0_10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 – SQL Server</a:t>
            </a:r>
            <a:endParaRPr/>
          </a:p>
        </p:txBody>
      </p:sp>
      <p:sp>
        <p:nvSpPr>
          <p:cNvPr id="234" name="Google Shape;234;g8e9a26084e_0_10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jdbc:sqlserver://localhost:1433; databasename=xx; integratedSecurity=true</a:t>
            </a:r>
            <a:endParaRPr/>
          </a:p>
        </p:txBody>
      </p:sp>
      <p:sp>
        <p:nvSpPr>
          <p:cNvPr id="235" name="Google Shape;235;g8e9a26084e_0_108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En SQL Server, el nombre de la base de datos, el usuario y contraseña se envían como parámetros extra</a:t>
            </a:r>
            <a:endParaRPr/>
          </a:p>
        </p:txBody>
      </p:sp>
      <p:cxnSp>
        <p:nvCxnSpPr>
          <p:cNvPr id="236" name="Google Shape;236;g8e9a26084e_0_108"/>
          <p:cNvCxnSpPr>
            <a:stCxn id="235" idx="0"/>
          </p:cNvCxnSpPr>
          <p:nvPr/>
        </p:nvCxnSpPr>
        <p:spPr>
          <a:xfrm flipH="1" rot="10800000">
            <a:off x="4724400" y="2939072"/>
            <a:ext cx="2364600" cy="684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9a26084e_0_1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String de Conexión – SQL Server</a:t>
            </a:r>
            <a:endParaRPr/>
          </a:p>
        </p:txBody>
      </p:sp>
      <p:sp>
        <p:nvSpPr>
          <p:cNvPr id="242" name="Google Shape;242;g8e9a26084e_0_1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Tiene la siguiente estructura genérica: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1000"/>
              </a:spcAft>
              <a:buSzPts val="2400"/>
              <a:buNone/>
            </a:pPr>
            <a:r>
              <a:rPr lang="es-CL" sz="240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jdbc:sqlserver://localhost:1433; databasename=xx; integratedSecurity=true</a:t>
            </a:r>
            <a:endParaRPr/>
          </a:p>
        </p:txBody>
      </p:sp>
      <p:sp>
        <p:nvSpPr>
          <p:cNvPr id="243" name="Google Shape;243;g8e9a26084e_0_116"/>
          <p:cNvSpPr/>
          <p:nvPr/>
        </p:nvSpPr>
        <p:spPr>
          <a:xfrm>
            <a:off x="3048000" y="3623072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Para usar autenticación de Windows, seteamos integratedSecurity a true</a:t>
            </a:r>
            <a:endParaRPr/>
          </a:p>
        </p:txBody>
      </p:sp>
      <p:cxnSp>
        <p:nvCxnSpPr>
          <p:cNvPr id="244" name="Google Shape;244;g8e9a26084e_0_116"/>
          <p:cNvCxnSpPr>
            <a:stCxn id="243" idx="0"/>
          </p:cNvCxnSpPr>
          <p:nvPr/>
        </p:nvCxnSpPr>
        <p:spPr>
          <a:xfrm flipH="1" rot="10800000">
            <a:off x="4724400" y="3373772"/>
            <a:ext cx="336300" cy="249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Preparar SQL Server</a:t>
            </a:r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Es necesario también configurar nuestro servicio de SQL para que: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○"/>
            </a:pPr>
            <a:r>
              <a:rPr lang="es-CL"/>
              <a:t>Acepte conexiones remotas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1000"/>
              </a:spcAft>
              <a:buSzPts val="2800"/>
              <a:buChar char="○"/>
            </a:pPr>
            <a:r>
              <a:rPr lang="es-CL"/>
              <a:t>Acepte peticiones a través de TCP/IP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Aceptar Conexiones Remotas</a:t>
            </a:r>
            <a:endParaRPr/>
          </a:p>
        </p:txBody>
      </p:sp>
      <p:sp>
        <p:nvSpPr>
          <p:cNvPr id="256" name="Google Shape;256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Clic derecho en el servidor &gt; Properties &gt; Connections &gt; Allow Remote Connections</a:t>
            </a:r>
            <a:endParaRPr/>
          </a:p>
        </p:txBody>
      </p:sp>
      <p:pic>
        <p:nvPicPr>
          <p:cNvPr descr="Una captura de pantalla de una red social&#10;&#10;Descripción generada automáticamente" id="257" name="Google Shape;2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100" y="2087900"/>
            <a:ext cx="3322076" cy="30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3581400" y="3771900"/>
            <a:ext cx="1447800" cy="1716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Aceptar Peticiones sobre TCP/IP</a:t>
            </a:r>
            <a:endParaRPr/>
          </a:p>
        </p:txBody>
      </p: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s-CL" sz="2200"/>
              <a:t>W</a:t>
            </a:r>
            <a:r>
              <a:rPr lang="es-CL" sz="2200">
                <a:solidFill>
                  <a:srgbClr val="000000"/>
                </a:solidFill>
              </a:rPr>
              <a:t>indows + R y ejecutar SQLServerManager14.msc</a:t>
            </a:r>
            <a:endParaRPr sz="2200"/>
          </a:p>
          <a:p>
            <a:pPr indent="-2794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s-CL" sz="2200"/>
              <a:t>En Network Configuration seleccionar el Servidor</a:t>
            </a:r>
            <a:endParaRPr sz="2200"/>
          </a:p>
          <a:p>
            <a:pPr indent="-279400" lvl="0" marL="342900" rtl="0" algn="l">
              <a:lnSpc>
                <a:spcPct val="100000"/>
              </a:lnSpc>
              <a:spcBef>
                <a:spcPts val="640"/>
              </a:spcBef>
              <a:spcAft>
                <a:spcPts val="1000"/>
              </a:spcAft>
              <a:buSzPts val="2200"/>
              <a:buChar char="●"/>
            </a:pPr>
            <a:r>
              <a:rPr lang="es-CL" sz="2200"/>
              <a:t>Habilitar la propiedad TCP/IP</a:t>
            </a:r>
            <a:endParaRPr sz="2200"/>
          </a:p>
        </p:txBody>
      </p:sp>
      <p:pic>
        <p:nvPicPr>
          <p:cNvPr descr="Captura de pantalla de un celular&#10;&#10;Descripción generada automáticamente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725" y="2707225"/>
            <a:ext cx="4890098" cy="22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Ejecutar SQL a través de la Conexión</a:t>
            </a:r>
            <a:endParaRPr/>
          </a:p>
        </p:txBody>
      </p:sp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Una vez establecida la conexión, procedemos a crear los objetos que van a ejecutar nuestras consultas e iterar a través de los resultados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00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76200" y="3086100"/>
            <a:ext cx="8991600" cy="784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B7C6"/>
              </a:buClr>
              <a:buSzPts val="2000"/>
              <a:buFont typeface="Consolas"/>
              <a:buNone/>
            </a:pPr>
            <a:r>
              <a:rPr i="0" lang="es-CL" sz="18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Statement s = conn.createStatement()</a:t>
            </a:r>
            <a:r>
              <a:rPr i="0" lang="es-CL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i="0" lang="es-CL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0" lang="es-CL" sz="18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ResultSet rs = s.executeQuery(</a:t>
            </a:r>
            <a:r>
              <a:rPr i="0" lang="es-CL" sz="18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"select top 3 * from </a:t>
            </a:r>
            <a:r>
              <a:rPr lang="es-CL" sz="1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pelicula</a:t>
            </a:r>
            <a:r>
              <a:rPr i="0" lang="es-CL" sz="18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0" lang="es-CL" sz="18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es-CL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4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Ejecutar SQL a través de la Conexión</a:t>
            </a:r>
            <a:endParaRPr/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Tras la ejecución de una consulta SELECT, iteramos a través de los resultados usando la siguiente estructura: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00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465700" y="3115075"/>
            <a:ext cx="8366700" cy="1607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2000"/>
              <a:buFont typeface="Consolas"/>
              <a:buNone/>
            </a:pP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(rs.next()){</a:t>
            </a:r>
            <a:b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System.</a:t>
            </a:r>
            <a:r>
              <a:rPr b="0" i="1" lang="es-CL" sz="2000" u="none" cap="none" strike="noStrik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.print(rs.get</a:t>
            </a:r>
            <a:r>
              <a:rPr lang="es-CL" sz="2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CL" sz="2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"; "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b="0" i="1" lang="es-CL" sz="2000" u="none" cap="none" strike="noStrik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.print(rs.getString(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"nombre"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)+ 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"; "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b="0" i="1" lang="es-CL" sz="2000" u="none" cap="none" strike="noStrik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.println(rs.get</a:t>
            </a:r>
            <a:r>
              <a:rPr lang="es-CL" sz="2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CL" sz="2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-CL" sz="2000" u="none" cap="none" strike="noStrik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-CL" sz="2000" u="none" cap="none" strike="noStrik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-CL" sz="2000" u="none" cap="none" strike="noStrik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Conectarse a BD a través de Java</a:t>
            </a:r>
            <a:endParaRPr/>
          </a:p>
        </p:txBody>
      </p:sp>
      <p:sp>
        <p:nvSpPr>
          <p:cNvPr id="86" name="Google Shape;86;p3"/>
          <p:cNvSpPr txBox="1"/>
          <p:nvPr>
            <p:ph idx="1" type="body"/>
          </p:nvPr>
        </p:nvSpPr>
        <p:spPr>
          <a:xfrm>
            <a:off x="116700" y="1665450"/>
            <a:ext cx="8910600" cy="559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B7C6"/>
              </a:buClr>
              <a:buSzPts val="1800"/>
              <a:buFont typeface="Consolas"/>
              <a:buNone/>
            </a:pP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DriverManager.</a:t>
            </a:r>
            <a:r>
              <a:rPr i="1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getConnection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es-CL" sz="17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“connection string"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es-CL" sz="17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3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3048000" y="3257550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latin typeface="Calibri"/>
                <a:ea typeface="Calibri"/>
                <a:cs typeface="Calibri"/>
                <a:sym typeface="Calibri"/>
              </a:rPr>
              <a:t>Objeto Connection mantiene abierta la conexión con una base de datos dada.</a:t>
            </a:r>
            <a:endParaRPr/>
          </a:p>
        </p:txBody>
      </p:sp>
      <p:cxnSp>
        <p:nvCxnSpPr>
          <p:cNvPr id="88" name="Google Shape;88;p3"/>
          <p:cNvCxnSpPr>
            <a:stCxn id="87" idx="0"/>
          </p:cNvCxnSpPr>
          <p:nvPr/>
        </p:nvCxnSpPr>
        <p:spPr>
          <a:xfrm rot="10800000">
            <a:off x="1479900" y="2152650"/>
            <a:ext cx="3244500" cy="1104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Consulta vs. Actualización</a:t>
            </a:r>
            <a:endParaRPr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es-CL" sz="2400"/>
              <a:t>Para hacer consultas (SELECT):</a:t>
            </a:r>
            <a:endParaRPr sz="16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17500" lvl="0" marL="342900" rtl="0" algn="l">
              <a:spcBef>
                <a:spcPts val="560"/>
              </a:spcBef>
              <a:spcAft>
                <a:spcPts val="1000"/>
              </a:spcAft>
              <a:buSzPts val="2400"/>
              <a:buChar char="●"/>
            </a:pPr>
            <a:r>
              <a:rPr lang="es-CL" sz="2400"/>
              <a:t>Para hacer actualizaciones (INSERT; UPDATE, …)</a:t>
            </a:r>
            <a:endParaRPr sz="1600"/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24" y="2171050"/>
            <a:ext cx="7170927" cy="59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237" y="3829050"/>
            <a:ext cx="7613100" cy="49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Un problema …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768404" y="4246855"/>
            <a:ext cx="3498900" cy="2769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¿Hay algún problema aquí?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4267200" y="4248150"/>
            <a:ext cx="4031100" cy="275700"/>
          </a:xfrm>
          <a:prstGeom prst="rect">
            <a:avLst/>
          </a:prstGeom>
          <a:solidFill>
            <a:srgbClr val="F2DADA"/>
          </a:solidFill>
          <a:ln cap="flat" cmpd="sng" w="317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s-CL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… no hemos “verificado” el input.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459325"/>
            <a:ext cx="3825402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/>
          <p:nvPr/>
        </p:nvSpPr>
        <p:spPr>
          <a:xfrm>
            <a:off x="4769475" y="3106350"/>
            <a:ext cx="457200" cy="171600"/>
          </a:xfrm>
          <a:prstGeom prst="rect">
            <a:avLst/>
          </a:prstGeom>
          <a:solidFill>
            <a:schemeClr val="accent2">
              <a:alpha val="29803"/>
            </a:schemeClr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Inyección SQL</a:t>
            </a:r>
            <a:endParaRPr i="1"/>
          </a:p>
        </p:txBody>
      </p:sp>
      <p:sp>
        <p:nvSpPr>
          <p:cNvPr id="302" name="Google Shape;302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342900" rtl="0" algn="l">
              <a:spcBef>
                <a:spcPts val="0"/>
              </a:spcBef>
              <a:spcAft>
                <a:spcPts val="1000"/>
              </a:spcAft>
              <a:buSzPts val="2300"/>
              <a:buChar char="●"/>
            </a:pPr>
            <a:r>
              <a:rPr lang="es-CL" sz="2300"/>
              <a:t>Un usuario malintencionado puede ingresar un string de entrada para hacer algo inesperado</a:t>
            </a:r>
            <a:endParaRPr sz="1500"/>
          </a:p>
        </p:txBody>
      </p:sp>
      <p:pic>
        <p:nvPicPr>
          <p:cNvPr descr="Exploits of a Mom" id="303" name="Google Shape;3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463" y="2351475"/>
            <a:ext cx="5129072" cy="157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715" y="4737075"/>
            <a:ext cx="1932883" cy="15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750" y="4085050"/>
            <a:ext cx="4275016" cy="1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750" y="4415459"/>
            <a:ext cx="6490801" cy="17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Inyección SQL</a:t>
            </a:r>
            <a:endParaRPr i="1"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335025"/>
            <a:ext cx="8520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1000"/>
              </a:spcAft>
              <a:buSzPts val="2200"/>
              <a:buChar char="●"/>
            </a:pPr>
            <a:r>
              <a:rPr lang="es-CL" sz="2200"/>
              <a:t>Un usuario malintencionado puede ingresar un string de entrada para hacer algo inesperado</a:t>
            </a:r>
            <a:endParaRPr sz="1400"/>
          </a:p>
        </p:txBody>
      </p:sp>
      <p:pic>
        <p:nvPicPr>
          <p:cNvPr descr="Exploits of a Mom" id="313" name="Google Shape;3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463" y="2165525"/>
            <a:ext cx="5129072" cy="157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50" y="3891250"/>
            <a:ext cx="4621521" cy="19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550" y="4256783"/>
            <a:ext cx="5395726" cy="14639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457200" y="4649912"/>
            <a:ext cx="2679300" cy="2769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hace el ejemplo?</a:t>
            </a:r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3140733" y="4649912"/>
            <a:ext cx="5698500" cy="276900"/>
          </a:xfrm>
          <a:prstGeom prst="rect">
            <a:avLst/>
          </a:prstGeom>
          <a:solidFill>
            <a:srgbClr val="F2DADA">
              <a:alpha val="45882"/>
            </a:srgbClr>
          </a:solidFill>
          <a:ln cap="flat" cmpd="sng" w="317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¡Devolverá toda la tabla!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Parece estúpido pero ...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061" y="1825101"/>
            <a:ext cx="4504474" cy="3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228588" y="1444322"/>
            <a:ext cx="89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https://www.owasp.org/images/7/72/OWASP_Top_10-2017_%28en%29.pdf.pdf</a:t>
            </a:r>
            <a:endParaRPr b="0" i="0" sz="18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Parece estúpido pero (por ejemplo) …</a:t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4275" y="1359750"/>
            <a:ext cx="4615451" cy="3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Más ejemplos …</a:t>
            </a:r>
            <a:endParaRPr/>
          </a:p>
        </p:txBody>
      </p:sp>
      <p:sp>
        <p:nvSpPr>
          <p:cNvPr id="336" name="Google Shape;336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20"/>
              <a:buNone/>
            </a:pPr>
            <a:r>
              <a:rPr lang="es-CL" sz="2220" u="sng">
                <a:solidFill>
                  <a:schemeClr val="hlink"/>
                </a:solidFill>
                <a:hlinkClick r:id="rId3"/>
              </a:rPr>
              <a:t>https://en.wikipedia.org/wiki/SQL_injection</a:t>
            </a:r>
            <a:endParaRPr sz="2220"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1000"/>
              </a:spcAft>
              <a:buSzPts val="2720"/>
              <a:buNone/>
            </a:pPr>
            <a:r>
              <a:t/>
            </a:r>
            <a:endParaRPr sz="2720"/>
          </a:p>
        </p:txBody>
      </p:sp>
      <p:pic>
        <p:nvPicPr>
          <p:cNvPr id="337" name="Google Shape;3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075" y="1884025"/>
            <a:ext cx="6017851" cy="32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14700"/>
            <a:ext cx="3007894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Más ejemplos …</a:t>
            </a:r>
            <a:endParaRPr/>
          </a:p>
        </p:txBody>
      </p:sp>
      <p:sp>
        <p:nvSpPr>
          <p:cNvPr id="344" name="Google Shape;344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20"/>
              <a:buNone/>
            </a:pPr>
            <a:r>
              <a:rPr lang="es-CL" sz="2720" u="sng">
                <a:solidFill>
                  <a:schemeClr val="hlink"/>
                </a:solidFill>
                <a:hlinkClick r:id="rId3"/>
              </a:rPr>
              <a:t>https://en.wikipedia.org/wiki/SQL_injection</a:t>
            </a:r>
            <a:endParaRPr sz="2720"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1000"/>
              </a:spcAft>
              <a:buSzPts val="2720"/>
              <a:buNone/>
            </a:pPr>
            <a:r>
              <a:t/>
            </a:r>
            <a:endParaRPr sz="2720"/>
          </a:p>
        </p:txBody>
      </p:sp>
      <p:pic>
        <p:nvPicPr>
          <p:cNvPr id="345" name="Google Shape;3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749" y="1604897"/>
            <a:ext cx="6541876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/>
          <p:nvPr/>
        </p:nvSpPr>
        <p:spPr>
          <a:xfrm>
            <a:off x="0" y="1485900"/>
            <a:ext cx="9144000" cy="3657600"/>
          </a:xfrm>
          <a:prstGeom prst="rect">
            <a:avLst/>
          </a:prstGeom>
          <a:solidFill>
            <a:schemeClr val="lt1">
              <a:alpha val="67843"/>
            </a:scheme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sony.net/template/2012/v50/en/img/h1_sonylogo_x2.gif" id="347" name="Google Shape;34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027" y="1734563"/>
            <a:ext cx="2143125" cy="971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1u88jj3r4db2x4txp44yqfj1.wpengine.netdna-cdn.com/wp-content/uploads/2014/12/the_pirate_bay_logo-930x558.png" id="348" name="Google Shape;34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399" y="1730699"/>
            <a:ext cx="2006591" cy="1203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-media-cache-ak0.pinimg.com/originals/81/fa/1e/81fa1e5097a7ddcf65029cb9cb775634.jpg" id="349" name="Google Shape;34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5557" y="3960091"/>
            <a:ext cx="920882" cy="99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.yimg.com/dh/ap/default/130909/y_200_a.png" id="350" name="Google Shape;35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02999" y="1730699"/>
            <a:ext cx="1698300" cy="169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hotos.prnewswire.com/prnvar/20140108/NE42259LOGO" id="351" name="Google Shape;35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4142607"/>
            <a:ext cx="2857500" cy="87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edx.org/sites/default/files/microsoft_banner1200x536.png" id="352" name="Google Shape;352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2546" y="2919348"/>
            <a:ext cx="2114437" cy="944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gpht.com/ybomDVOGzBDt2gaYXglRxICoKih95zFz_oPvRJSvZCDe5gXeKbib9rtOdV8sBSpmA6o=w300" id="353" name="Google Shape;353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2973" y="3982793"/>
            <a:ext cx="976220" cy="97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rashantblog.com/wp-content/uploads/2013/10/mysql-logo.jpg" id="354" name="Google Shape;354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48398" y="3102360"/>
            <a:ext cx="2013639" cy="8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Inyección SQL</a:t>
            </a:r>
            <a:endParaRPr i="1"/>
          </a:p>
        </p:txBody>
      </p:sp>
      <p:pic>
        <p:nvPicPr>
          <p:cNvPr descr="Exploits of a Mom"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488" y="1453913"/>
            <a:ext cx="5129072" cy="157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398714" y="4295001"/>
            <a:ext cx="8346600" cy="2769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¿Cómo podemos resolver el problema?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724" y="3380600"/>
            <a:ext cx="7821927" cy="4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Inyección SQL: </a:t>
            </a:r>
            <a:r>
              <a:rPr i="1" lang="es-CL"/>
              <a:t>¿</a:t>
            </a:r>
            <a:r>
              <a:rPr i="1" lang="es-CL">
                <a:solidFill>
                  <a:srgbClr val="E36C09"/>
                </a:solidFill>
              </a:rPr>
              <a:t>escapar</a:t>
            </a:r>
            <a:r>
              <a:rPr i="1" lang="es-CL"/>
              <a:t> los strings?</a:t>
            </a:r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398714" y="2408701"/>
            <a:ext cx="8346600" cy="27690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¿Cómo podemos resolver el problema?</a:t>
            </a:r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24" y="1735300"/>
            <a:ext cx="8195075" cy="4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899" y="2999676"/>
            <a:ext cx="8346601" cy="43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/>
        </p:nvSpPr>
        <p:spPr>
          <a:xfrm>
            <a:off x="387900" y="3839525"/>
            <a:ext cx="8346600" cy="1045200"/>
          </a:xfrm>
          <a:prstGeom prst="rect">
            <a:avLst/>
          </a:prstGeom>
          <a:solidFill>
            <a:srgbClr val="FFFFCC">
              <a:alpha val="45882"/>
            </a:srgbClr>
          </a:solidFill>
          <a:ln cap="flat" cmpd="sng" w="3175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1" lang="es-CL" sz="1800" u="none" cap="none" strike="noStrik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pero </a:t>
            </a:r>
            <a:r>
              <a:rPr b="0" i="0" lang="es-CL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sería complicado implementar la función </a:t>
            </a:r>
            <a:r>
              <a:rPr b="0" i="0" lang="es-CL" sz="1800" u="none" cap="none" strike="noStrike">
                <a:solidFill>
                  <a:srgbClr val="FAA306"/>
                </a:solidFill>
                <a:latin typeface="Calibri"/>
                <a:ea typeface="Calibri"/>
                <a:cs typeface="Calibri"/>
                <a:sym typeface="Calibri"/>
              </a:rPr>
              <a:t>escapar</a:t>
            </a:r>
            <a:r>
              <a:rPr b="0" i="0" lang="es-CL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CL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 un lenguaje de programación general y garantizar que prevente cada tipo de inyección en cada versión (futura) de cada sistema de BdD dado cualquier tipo de consulta y entrada! 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Conectarse a BD a través de Java</a:t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243300" y="1696950"/>
            <a:ext cx="8962200" cy="58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B7C6"/>
              </a:buClr>
              <a:buSzPts val="1800"/>
              <a:buFont typeface="Consolas"/>
              <a:buNone/>
            </a:pP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DriverManager.</a:t>
            </a:r>
            <a:r>
              <a:rPr i="1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getConnection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es-CL" sz="17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“connection string"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es-CL" sz="17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3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3048000" y="3257550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latin typeface="Calibri"/>
                <a:ea typeface="Calibri"/>
                <a:cs typeface="Calibri"/>
                <a:sym typeface="Calibri"/>
              </a:rPr>
              <a:t>Driver Manager decide cuál es el controlador indicado para establecer la conexión</a:t>
            </a:r>
            <a:endParaRPr/>
          </a:p>
        </p:txBody>
      </p:sp>
      <p:cxnSp>
        <p:nvCxnSpPr>
          <p:cNvPr id="96" name="Google Shape;96;p4"/>
          <p:cNvCxnSpPr>
            <a:stCxn id="95" idx="0"/>
          </p:cNvCxnSpPr>
          <p:nvPr/>
        </p:nvCxnSpPr>
        <p:spPr>
          <a:xfrm rot="10800000">
            <a:off x="3581400" y="2277150"/>
            <a:ext cx="1143000" cy="98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Inyección SQL: </a:t>
            </a:r>
            <a:r>
              <a:rPr i="1" lang="es-CL"/>
              <a:t>¡sentencias pre-compiladas!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00" y="1714150"/>
            <a:ext cx="7948524" cy="10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/>
          <p:nvPr/>
        </p:nvSpPr>
        <p:spPr>
          <a:xfrm>
            <a:off x="546025" y="3408675"/>
            <a:ext cx="8136300" cy="733500"/>
          </a:xfrm>
          <a:prstGeom prst="rect">
            <a:avLst/>
          </a:prstGeom>
          <a:solidFill>
            <a:srgbClr val="FFFFCC">
              <a:alpha val="45882"/>
            </a:srgbClr>
          </a:solidFill>
          <a:ln cap="flat" cmpd="sng" w="3175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1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Mandamos la consulta al sistema de bases de datos y después se reemplazarán los parámetros con la entrada del usuario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Sentencias pre-compiladas</a:t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52" y="1380776"/>
            <a:ext cx="7142285" cy="20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494300" y="3600450"/>
            <a:ext cx="8136300" cy="733500"/>
          </a:xfrm>
          <a:prstGeom prst="rect">
            <a:avLst/>
          </a:prstGeom>
          <a:solidFill>
            <a:srgbClr val="FFFFCC">
              <a:alpha val="45882"/>
            </a:srgbClr>
          </a:solidFill>
          <a:ln cap="flat" cmpd="sng" w="3175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reutilizar el </a:t>
            </a:r>
            <a:r>
              <a:rPr b="0" i="0" lang="es-CL" sz="1800" u="none" cap="none" strike="noStrik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PreparedStatement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varias veces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(es más eficiente también: se compila la sentencia sólo una vez)</a:t>
            </a:r>
            <a:endParaRPr/>
          </a:p>
        </p:txBody>
      </p:sp>
      <p:sp>
        <p:nvSpPr>
          <p:cNvPr id="386" name="Google Shape;386;p45"/>
          <p:cNvSpPr txBox="1"/>
          <p:nvPr/>
        </p:nvSpPr>
        <p:spPr>
          <a:xfrm>
            <a:off x="494296" y="4550375"/>
            <a:ext cx="8136300" cy="285900"/>
          </a:xfrm>
          <a:prstGeom prst="rect">
            <a:avLst/>
          </a:prstGeom>
          <a:solidFill>
            <a:srgbClr val="FFFFCC">
              <a:alpha val="45882"/>
            </a:srgbClr>
          </a:solidFill>
          <a:ln cap="flat" cmpd="sng" w="3175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tener varios parámetros con varios tipos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Data Access Object</a:t>
            </a:r>
            <a:endParaRPr/>
          </a:p>
        </p:txBody>
      </p:sp>
      <p:pic>
        <p:nvPicPr>
          <p:cNvPr descr="Captura de pantalla de un celular&#10;&#10;Descripción generada automáticamente" id="392" name="Google Shape;392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350" y="1458475"/>
            <a:ext cx="6651300" cy="35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Data Access Object</a:t>
            </a:r>
            <a:endParaRPr/>
          </a:p>
        </p:txBody>
      </p:sp>
      <p:pic>
        <p:nvPicPr>
          <p:cNvPr id="398" name="Google Shape;398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00" y="1541250"/>
            <a:ext cx="8024400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e9a26084e_0_1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Ejercicio</a:t>
            </a:r>
            <a:endParaRPr/>
          </a:p>
        </p:txBody>
      </p:sp>
      <p:sp>
        <p:nvSpPr>
          <p:cNvPr id="405" name="Google Shape;405;g8e9a26084e_0_1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CL"/>
              <a:t>¡Conéctese a su base de datos y pruebe un par de consultas!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9a26084e_0_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Conectarse a BD a través de Java</a:t>
            </a:r>
            <a:endParaRPr/>
          </a:p>
        </p:txBody>
      </p:sp>
      <p:sp>
        <p:nvSpPr>
          <p:cNvPr id="102" name="Google Shape;102;g8e9a26084e_0_61"/>
          <p:cNvSpPr txBox="1"/>
          <p:nvPr>
            <p:ph idx="1" type="body"/>
          </p:nvPr>
        </p:nvSpPr>
        <p:spPr>
          <a:xfrm>
            <a:off x="243300" y="1696950"/>
            <a:ext cx="8962200" cy="58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B7C6"/>
              </a:buClr>
              <a:buSzPts val="1800"/>
              <a:buFont typeface="Consolas"/>
              <a:buNone/>
            </a:pP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DriverManager.</a:t>
            </a:r>
            <a:r>
              <a:rPr i="1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getConnection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es-CL" sz="1700" u="none" cap="none" strike="noStrike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“connection string"</a:t>
            </a:r>
            <a:r>
              <a:rPr i="0" lang="es-CL" sz="1700" u="none" cap="none" strike="noStrike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es-CL" sz="17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3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g8e9a26084e_0_61"/>
          <p:cNvSpPr/>
          <p:nvPr/>
        </p:nvSpPr>
        <p:spPr>
          <a:xfrm>
            <a:off x="3048000" y="3257550"/>
            <a:ext cx="3352800" cy="11430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El string de conexión contiene los datos necesarios para identificar correctamente la base de datos y el servidor a utilizar</a:t>
            </a:r>
            <a:endParaRPr/>
          </a:p>
        </p:txBody>
      </p:sp>
      <p:cxnSp>
        <p:nvCxnSpPr>
          <p:cNvPr id="104" name="Google Shape;104;g8e9a26084e_0_61"/>
          <p:cNvCxnSpPr>
            <a:stCxn id="103" idx="0"/>
          </p:cNvCxnSpPr>
          <p:nvPr/>
        </p:nvCxnSpPr>
        <p:spPr>
          <a:xfrm flipH="1" rot="10800000">
            <a:off x="4724400" y="2162850"/>
            <a:ext cx="2426700" cy="1094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10" name="Google Shape;110;p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Existe un controlador por cada sistema de Bases de Datos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Se debe descargar desde el sitio oficial del SABD.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Para SQL Server ir a: </a:t>
            </a:r>
            <a:r>
              <a:rPr lang="es-CL" sz="2000" u="sng">
                <a:solidFill>
                  <a:srgbClr val="538CD5"/>
                </a:solidFill>
                <a:latin typeface="Consolas"/>
                <a:ea typeface="Consolas"/>
                <a:cs typeface="Consolas"/>
                <a:sym typeface="Consolas"/>
              </a:rPr>
              <a:t>https://docs.microsoft.com/en-us/sql/connect/jdbc/download-microsoft-jdbc-driver-for-sql-server</a:t>
            </a:r>
            <a:endParaRPr u="sng">
              <a:solidFill>
                <a:srgbClr val="538CD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CL"/>
              <a:t>Una vez descargado, extraer el archivo ‘.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jar</a:t>
            </a:r>
            <a:r>
              <a:rPr lang="es-CL"/>
              <a:t>’ correspondiente a la versión de java a utilizar.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○"/>
            </a:pPr>
            <a:r>
              <a:rPr lang="es-CL"/>
              <a:t>Por ejemplo,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mssql-jdbc-8.2.2.jre8.jar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Desde la carpeta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lang="es-CL"/>
              <a:t>, copiar el archivo ‘.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dll</a:t>
            </a:r>
            <a:r>
              <a:rPr lang="es-CL"/>
              <a:t>’ correspondiente a la arquitectura del equipo (32 o 64 bits) a las carpetas </a:t>
            </a:r>
            <a:r>
              <a:rPr lang="es-CL">
                <a:latin typeface="Consolas"/>
                <a:ea typeface="Consolas"/>
                <a:cs typeface="Consolas"/>
                <a:sym typeface="Consolas"/>
              </a:rPr>
              <a:t>/bin </a:t>
            </a:r>
            <a:r>
              <a:rPr lang="es-CL"/>
              <a:t>de la instalación de java.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Agregar el controlador como librería del proyecto en Eclipse donde se utilizará</a:t>
            </a:r>
            <a:endParaRPr/>
          </a:p>
        </p:txBody>
      </p:sp>
      <p:pic>
        <p:nvPicPr>
          <p:cNvPr descr="Una captura de pantalla de una red social&#10;&#10;Descripción generada automáticamente"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075" y="2117925"/>
            <a:ext cx="5841202" cy="29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s-CL"/>
              <a:t>Controladores</a:t>
            </a:r>
            <a:endParaRPr/>
          </a:p>
        </p:txBody>
      </p:sp>
      <p:sp>
        <p:nvSpPr>
          <p:cNvPr id="129" name="Google Shape;129;p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000"/>
              </a:spcAft>
              <a:buSzPts val="3200"/>
              <a:buChar char="●"/>
            </a:pPr>
            <a:r>
              <a:rPr lang="es-CL"/>
              <a:t>Paso 1: crear carpeta dentro del proyecto para dejar la librería</a:t>
            </a:r>
            <a:endParaRPr/>
          </a:p>
        </p:txBody>
      </p:sp>
      <p:pic>
        <p:nvPicPr>
          <p:cNvPr descr="Una captura de pantalla de una red social&#10;&#10;Descripción generada automáticamente"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124" y="2088074"/>
            <a:ext cx="6107752" cy="30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Aidan Hogan</dc:creator>
</cp:coreProperties>
</file>